
<file path=[Content_Types].xml><?xml version="1.0" encoding="utf-8"?>
<Types xmlns="http://schemas.openxmlformats.org/package/2006/content-types">
  <Default Extension="3gp" ContentType="video/3gp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7" r:id="rId3"/>
    <p:sldId id="260" r:id="rId4"/>
    <p:sldId id="273" r:id="rId5"/>
    <p:sldId id="262" r:id="rId6"/>
    <p:sldId id="263" r:id="rId7"/>
    <p:sldId id="264" r:id="rId8"/>
    <p:sldId id="265" r:id="rId9"/>
    <p:sldId id="267" r:id="rId10"/>
    <p:sldId id="275" r:id="rId11"/>
    <p:sldId id="266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6" autoAdjust="0"/>
    <p:restoredTop sz="94660"/>
  </p:normalViewPr>
  <p:slideViewPr>
    <p:cSldViewPr snapToGrid="0">
      <p:cViewPr varScale="1">
        <p:scale>
          <a:sx n="98" d="100"/>
          <a:sy n="98" d="100"/>
        </p:scale>
        <p:origin x="69" y="7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76B8-2D5A-4A1A-9DBB-05EF8C2F9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C0232C-31EA-428C-8376-76E6F4953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7CB21-66AB-4861-94F5-8269E673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E4D9-4659-474B-990F-8BC952A532F0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BB354-2D32-4F00-A490-AF7F4F2C6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11F68-0974-4192-95B1-8D2304C18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4E09-AD7E-49E8-84FD-29A87009D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1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BFE22-F9EA-43F0-BDB9-A122FF129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4E3FC2-DBCF-4E22-8E34-B76B9D253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968B-4CA0-464F-890B-7EB63DF32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E4D9-4659-474B-990F-8BC952A532F0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86C39-3948-4651-9D2F-C13249B37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5500B-E5F1-4D3D-94A6-359D41326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4E09-AD7E-49E8-84FD-29A87009D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47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4AE907-8D24-4A96-818F-72AE8F279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2EBD00-D100-4A2A-8F0B-F06EAA228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25E1E-86F3-44BA-AB7D-C5381DB80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E4D9-4659-474B-990F-8BC952A532F0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DF290-416B-459B-82AF-EB6F777B0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F0755-9DE9-45F5-B358-9A4C21407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4E09-AD7E-49E8-84FD-29A87009D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42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AEEEC-0AA7-473B-A3DF-C3CFBC157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78999-6BD0-4B8E-8598-DFDFFD1C2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250D4-FDDF-41EE-BD5B-835ECE256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E4D9-4659-474B-990F-8BC952A532F0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AA274-34FF-4557-AFFE-EBD77B5FB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48668-2D5C-4FC0-8579-2B26D0735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4E09-AD7E-49E8-84FD-29A87009D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8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52F1E-DDE7-4558-A4DD-0CB532687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DE105-4AA7-43D8-B033-ADA4354FA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A8800-D573-4454-ADA2-2714BF7DD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E4D9-4659-474B-990F-8BC952A532F0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28D6F-9CE6-4C97-870B-7D5B4E488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11B93-3670-4135-8C3D-AA88EB4E8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4E09-AD7E-49E8-84FD-29A87009D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9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7765A-A055-4960-9F90-A32DC148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5EF54-2DA7-4F34-AF21-4F7E13B83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ED5B6-F278-4DE4-8AB6-2DBC1C583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6A7C-1DBE-4D72-885C-AFAF09532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E4D9-4659-474B-990F-8BC952A532F0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A31BD-42F0-45B7-BB55-63A2B6CDA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ABF06-B072-462A-8BA3-2F22EBAB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4E09-AD7E-49E8-84FD-29A87009D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0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C2A6-DB96-4720-966E-16C40FF2F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79683-F18B-41A1-9EFB-E7B09B06E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C75A44-A8E6-41FA-B634-642AF3364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4071D0-AB4D-42FA-A72F-3BCBEE194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CDA667-3DD2-4334-8501-649A62D75B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32920-5307-47E0-A20C-5BC0FAB4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E4D9-4659-474B-990F-8BC952A532F0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03CFD2-1554-4F70-BE74-BAA7F2F6E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3FA25B-D816-454F-B15A-AABEE74EA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4E09-AD7E-49E8-84FD-29A87009D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8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76A8D-9577-4839-9388-A17A1BE67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63C599-B5C2-4030-84C1-A53753D56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E4D9-4659-474B-990F-8BC952A532F0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B34EF-6B0E-4F6F-86CB-5EC3F7F8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E46DF-2E58-4A08-B3F8-51F53A7AC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4E09-AD7E-49E8-84FD-29A87009D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4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18ACEF-8DF3-465C-866D-598908862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E4D9-4659-474B-990F-8BC952A532F0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317D31-8857-4330-A4AD-B8C4EEF0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CFC92-F463-4D2F-ADC2-049368C11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4E09-AD7E-49E8-84FD-29A87009D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3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38078-6DC4-48EB-8EFF-A8F1A877A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CA47F-F98D-44F3-8FA2-90F2FA3E2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96EA80-5B32-4FE0-BCF0-4009744CF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995F3A-9F0D-4335-8417-0CECB4B2B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E4D9-4659-474B-990F-8BC952A532F0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8169E-DACA-498D-8A8E-18B573E31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72FEE-411E-4B3B-B443-A4832E152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4E09-AD7E-49E8-84FD-29A87009D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6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12A8B-FF14-4515-83CD-DE1586692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76C0F9-BB15-4ED3-B942-83F1DC6640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9E4F8-ABAC-42E9-A305-CDF47F07A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1CCED-449D-4BA0-BFE7-4A7C68D82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E4D9-4659-474B-990F-8BC952A532F0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8DB1BD-7C3E-4637-A578-72B27EEBA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D79B2-2895-4159-885E-D0CCCC8FE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4E09-AD7E-49E8-84FD-29A87009D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10ADE1-0E1E-4219-BCEF-3E197884D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C1DE4-9D26-4239-B72E-3A8D2DAAE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57BA5-46ED-42F9-9207-70D47E67F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5E4D9-4659-474B-990F-8BC952A532F0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5C336-2B06-4091-BC60-B79D88101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DEE39-03C9-4838-A114-DEF7D0B6D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84E09-AD7E-49E8-84FD-29A87009D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1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rchive.org/details/democracydenied100kurz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idhn.org/" TargetMode="External"/><Relationship Id="rId7" Type="http://schemas.openxmlformats.org/officeDocument/2006/relationships/hyperlink" Target="https://en.wikipedia.org/wiki/Online_interview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https://dataverse.theacss.org/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hyperlink" Target="http://www.unesco.org/new/en/natural-sciences/science-technology/single-view-sc-policy/news/international_scientific_collaboration_has_become_a_must_sa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3gp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mesana.org/advocacy/committee-on-academic-freedom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iscover.cirium.com/discover/ideas/covid19/project?intcmp=ILC|CIR|FGWZI-2020-GLOB-ideas_CoronaVirus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ebunwto.s3.eu-west-1.amazonaws.com/s3fs-public/2020-05/TravelRestrictions-08-Mayo.pdf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en.wikipedia.org/wiki/W._I._Thomas" TargetMode="External"/><Relationship Id="rId7" Type="http://schemas.openxmlformats.org/officeDocument/2006/relationships/hyperlink" Target="https://www.mohammadalikadivar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archive.org/details/cu31924073899183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8.jpg"/><Relationship Id="rId9" Type="http://schemas.openxmlformats.org/officeDocument/2006/relationships/hyperlink" Target="https://www.mohammadalikadivar.com/uploads/8/6/9/1/86910052/jcpo52306_1573274835889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desert is on the side of a mountain&#10;&#10;Description automatically generated">
            <a:extLst>
              <a:ext uri="{FF2B5EF4-FFF2-40B4-BE49-F238E27FC236}">
                <a16:creationId xmlns:a16="http://schemas.microsoft.com/office/drawing/2014/main" id="{A3DBA719-0DD6-41B1-BFED-CA55ECC6F0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C6CD3D-B753-440A-B4E7-050A323A6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5924145" cy="366246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Franklin Gothic Demi Cond" panose="020B0706030402020204" pitchFamily="34" charset="0"/>
              </a:rPr>
              <a:t>Middle East Research</a:t>
            </a:r>
            <a:br>
              <a:rPr lang="en-US" sz="4800" dirty="0">
                <a:latin typeface="Franklin Gothic Demi Cond" panose="020B0706030402020204" pitchFamily="34" charset="0"/>
              </a:rPr>
            </a:br>
            <a:r>
              <a:rPr lang="en-US" sz="4800" dirty="0">
                <a:latin typeface="Franklin Gothic Demi Cond" panose="020B0706030402020204" pitchFamily="34" charset="0"/>
              </a:rPr>
              <a:t>During Time of Crisis</a:t>
            </a:r>
            <a:br>
              <a:rPr lang="en-US" sz="4800" dirty="0">
                <a:latin typeface="Franklin Gothic Demi Cond" panose="020B0706030402020204" pitchFamily="34" charset="0"/>
              </a:rPr>
            </a:br>
            <a:r>
              <a:rPr lang="en-US" sz="2700" dirty="0">
                <a:latin typeface="Franklin Gothic Demi Cond" panose="020B0706030402020204" pitchFamily="34" charset="0"/>
              </a:rPr>
              <a:t>Charles Kurzman</a:t>
            </a:r>
            <a:br>
              <a:rPr lang="en-US" sz="2700" dirty="0">
                <a:latin typeface="Franklin Gothic Demi Cond" panose="020B0706030402020204" pitchFamily="34" charset="0"/>
              </a:rPr>
            </a:br>
            <a:r>
              <a:rPr lang="en-US" sz="2700" dirty="0">
                <a:latin typeface="Franklin Gothic Demi Cond" panose="020B0706030402020204" pitchFamily="34" charset="0"/>
              </a:rPr>
              <a:t>University of </a:t>
            </a:r>
            <a:r>
              <a:rPr lang="en-US" sz="2400" dirty="0">
                <a:latin typeface="Franklin Gothic Demi Cond" panose="020B0706030402020204" pitchFamily="34" charset="0"/>
              </a:rPr>
              <a:t>North</a:t>
            </a:r>
            <a:r>
              <a:rPr lang="en-US" sz="2700" dirty="0">
                <a:latin typeface="Franklin Gothic Demi Cond" panose="020B0706030402020204" pitchFamily="34" charset="0"/>
              </a:rPr>
              <a:t> Carolina, Chapel Hill</a:t>
            </a:r>
            <a:br>
              <a:rPr lang="en-US" sz="2700" dirty="0">
                <a:latin typeface="Franklin Gothic Demi Cond" panose="020B0706030402020204" pitchFamily="34" charset="0"/>
              </a:rPr>
            </a:br>
            <a:r>
              <a:rPr lang="en-US" sz="2700" dirty="0">
                <a:latin typeface="Franklin Gothic Demi Cond" panose="020B0706030402020204" pitchFamily="34" charset="0"/>
              </a:rPr>
              <a:t>http://kurzman.unc.edu</a:t>
            </a:r>
            <a:br>
              <a:rPr lang="en-US" sz="2700" dirty="0">
                <a:latin typeface="Franklin Gothic Demi Cond" panose="020B0706030402020204" pitchFamily="34" charset="0"/>
              </a:rPr>
            </a:br>
            <a:r>
              <a:rPr lang="en-US" sz="2700" dirty="0">
                <a:latin typeface="Franklin Gothic Demi Cond" panose="020B0706030402020204" pitchFamily="34" charset="0"/>
              </a:rPr>
              <a:t>May 18, 2020</a:t>
            </a:r>
            <a:br>
              <a:rPr lang="en-US" sz="4800" dirty="0">
                <a:latin typeface="Franklin Gothic Demi Cond" panose="020B0706030402020204" pitchFamily="34" charset="0"/>
              </a:rPr>
            </a:br>
            <a:endParaRPr lang="en-US" sz="48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666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6CD3D-B753-440A-B4E7-050A323A6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608" y="0"/>
            <a:ext cx="11306784" cy="6814226"/>
          </a:xfrm>
          <a:solidFill>
            <a:schemeClr val="bg1"/>
          </a:solidFill>
        </p:spPr>
        <p:txBody>
          <a:bodyPr>
            <a:normAutofit/>
          </a:bodyPr>
          <a:lstStyle/>
          <a:p>
            <a:br>
              <a:rPr lang="en-US" sz="2700" dirty="0">
                <a:latin typeface="Franklin Gothic Demi Cond" panose="020B0706030402020204" pitchFamily="34" charset="0"/>
              </a:rPr>
            </a:br>
            <a:br>
              <a:rPr lang="en-US" sz="2700" dirty="0">
                <a:latin typeface="Franklin Gothic Demi Cond" panose="020B0706030402020204" pitchFamily="34" charset="0"/>
              </a:rPr>
            </a:br>
            <a:br>
              <a:rPr lang="en-US" sz="2700" dirty="0">
                <a:latin typeface="Franklin Gothic Demi Cond" panose="020B0706030402020204" pitchFamily="34" charset="0"/>
              </a:rPr>
            </a:br>
            <a:br>
              <a:rPr lang="en-US" sz="4800" dirty="0">
                <a:latin typeface="Franklin Gothic Demi Cond" panose="020B0706030402020204" pitchFamily="34" charset="0"/>
              </a:rPr>
            </a:br>
            <a:r>
              <a:rPr lang="en-US" sz="2400" dirty="0">
                <a:latin typeface="Franklin Gothic Demi Cond" panose="020B0706030402020204" pitchFamily="34" charset="0"/>
              </a:rPr>
              <a:t>http://archive.org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A0CB7061-C9B5-43E6-8C8C-C2EFE1AE2A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34" y="1"/>
            <a:ext cx="10650801" cy="63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desert is on the side of a mountain&#10;&#10;Description automatically generated">
            <a:extLst>
              <a:ext uri="{FF2B5EF4-FFF2-40B4-BE49-F238E27FC236}">
                <a16:creationId xmlns:a16="http://schemas.microsoft.com/office/drawing/2014/main" id="{A3DBA719-0DD6-41B1-BFED-CA55ECC6F0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23953"/>
          </a:xfrm>
          <a:prstGeom prst="rect">
            <a:avLst/>
          </a:prstGeom>
        </p:spPr>
      </p:pic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FC13CEFC-8059-490A-8DF8-ADD3F2D83D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0863" y="97109"/>
            <a:ext cx="4911586" cy="3297296"/>
          </a:xfrm>
          <a:prstGeom prst="rect">
            <a:avLst/>
          </a:prstGeom>
        </p:spPr>
      </p:pic>
      <p:pic>
        <p:nvPicPr>
          <p:cNvPr id="8" name="Picture 7">
            <a:hlinkClick r:id="rId5"/>
            <a:extLst>
              <a:ext uri="{FF2B5EF4-FFF2-40B4-BE49-F238E27FC236}">
                <a16:creationId xmlns:a16="http://schemas.microsoft.com/office/drawing/2014/main" id="{20313232-FA51-4748-8B33-E6FE761B47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6209" y="97692"/>
            <a:ext cx="4911586" cy="3286566"/>
          </a:xfrm>
          <a:prstGeom prst="rect">
            <a:avLst/>
          </a:prstGeom>
        </p:spPr>
      </p:pic>
      <p:pic>
        <p:nvPicPr>
          <p:cNvPr id="9" name="Picture 8">
            <a:hlinkClick r:id="rId7"/>
            <a:extLst>
              <a:ext uri="{FF2B5EF4-FFF2-40B4-BE49-F238E27FC236}">
                <a16:creationId xmlns:a16="http://schemas.microsoft.com/office/drawing/2014/main" id="{4DC78D77-48C8-4C25-B100-ABB94282883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0862" y="3475426"/>
            <a:ext cx="4911587" cy="3257237"/>
          </a:xfrm>
          <a:prstGeom prst="rect">
            <a:avLst/>
          </a:prstGeom>
        </p:spPr>
      </p:pic>
      <p:pic>
        <p:nvPicPr>
          <p:cNvPr id="10" name="Picture 9">
            <a:hlinkClick r:id="rId9"/>
            <a:extLst>
              <a:ext uri="{FF2B5EF4-FFF2-40B4-BE49-F238E27FC236}">
                <a16:creationId xmlns:a16="http://schemas.microsoft.com/office/drawing/2014/main" id="{A00268F7-C7CE-480E-BA3E-AAE8137445B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6209" y="3464173"/>
            <a:ext cx="4911586" cy="324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12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desert is on the side of a mountain&#10;&#10;Description automatically generated">
            <a:extLst>
              <a:ext uri="{FF2B5EF4-FFF2-40B4-BE49-F238E27FC236}">
                <a16:creationId xmlns:a16="http://schemas.microsoft.com/office/drawing/2014/main" id="{A3DBA719-0DD6-41B1-BFED-CA55ECC6F0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C6CD3D-B753-440A-B4E7-050A323A6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5924145" cy="366246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Franklin Gothic Demi Cond" panose="020B0706030402020204" pitchFamily="34" charset="0"/>
              </a:rPr>
              <a:t>Middle East Research</a:t>
            </a:r>
            <a:br>
              <a:rPr lang="en-US" sz="4800" dirty="0">
                <a:latin typeface="Franklin Gothic Demi Cond" panose="020B0706030402020204" pitchFamily="34" charset="0"/>
              </a:rPr>
            </a:br>
            <a:r>
              <a:rPr lang="en-US" sz="4800" dirty="0">
                <a:latin typeface="Franklin Gothic Demi Cond" panose="020B0706030402020204" pitchFamily="34" charset="0"/>
              </a:rPr>
              <a:t>During Time of Crisis</a:t>
            </a:r>
            <a:br>
              <a:rPr lang="en-US" sz="4800" dirty="0">
                <a:latin typeface="Franklin Gothic Demi Cond" panose="020B0706030402020204" pitchFamily="34" charset="0"/>
              </a:rPr>
            </a:br>
            <a:r>
              <a:rPr lang="en-US" sz="2700" dirty="0">
                <a:latin typeface="Franklin Gothic Demi Cond" panose="020B0706030402020204" pitchFamily="34" charset="0"/>
              </a:rPr>
              <a:t>Charles Kurzman</a:t>
            </a:r>
            <a:br>
              <a:rPr lang="en-US" sz="2700" dirty="0">
                <a:latin typeface="Franklin Gothic Demi Cond" panose="020B0706030402020204" pitchFamily="34" charset="0"/>
              </a:rPr>
            </a:br>
            <a:r>
              <a:rPr lang="en-US" sz="2700" dirty="0">
                <a:latin typeface="Franklin Gothic Demi Cond" panose="020B0706030402020204" pitchFamily="34" charset="0"/>
              </a:rPr>
              <a:t>University of </a:t>
            </a:r>
            <a:r>
              <a:rPr lang="en-US" sz="2400" dirty="0">
                <a:latin typeface="Franklin Gothic Demi Cond" panose="020B0706030402020204" pitchFamily="34" charset="0"/>
              </a:rPr>
              <a:t>North</a:t>
            </a:r>
            <a:r>
              <a:rPr lang="en-US" sz="2700" dirty="0">
                <a:latin typeface="Franklin Gothic Demi Cond" panose="020B0706030402020204" pitchFamily="34" charset="0"/>
              </a:rPr>
              <a:t> Carolina, Chapel Hill</a:t>
            </a:r>
            <a:br>
              <a:rPr lang="en-US" sz="2700" dirty="0">
                <a:latin typeface="Franklin Gothic Demi Cond" panose="020B0706030402020204" pitchFamily="34" charset="0"/>
              </a:rPr>
            </a:br>
            <a:r>
              <a:rPr lang="en-US" sz="2700" dirty="0">
                <a:latin typeface="Franklin Gothic Demi Cond" panose="020B0706030402020204" pitchFamily="34" charset="0"/>
              </a:rPr>
              <a:t>http://kurzman.unc.edu</a:t>
            </a:r>
            <a:br>
              <a:rPr lang="en-US" sz="2700" dirty="0">
                <a:latin typeface="Franklin Gothic Demi Cond" panose="020B0706030402020204" pitchFamily="34" charset="0"/>
              </a:rPr>
            </a:br>
            <a:r>
              <a:rPr lang="en-US" sz="2700" dirty="0">
                <a:latin typeface="Franklin Gothic Demi Cond" panose="020B0706030402020204" pitchFamily="34" charset="0"/>
              </a:rPr>
              <a:t>May 18, 2020</a:t>
            </a:r>
            <a:br>
              <a:rPr lang="en-US" sz="4800" dirty="0">
                <a:latin typeface="Franklin Gothic Demi Cond" panose="020B0706030402020204" pitchFamily="34" charset="0"/>
              </a:rPr>
            </a:br>
            <a:endParaRPr lang="en-US" sz="48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125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WWI">
            <a:hlinkClick r:id="" action="ppaction://media"/>
            <a:extLst>
              <a:ext uri="{FF2B5EF4-FFF2-40B4-BE49-F238E27FC236}">
                <a16:creationId xmlns:a16="http://schemas.microsoft.com/office/drawing/2014/main" id="{02BAEC50-F392-4BA8-8E44-3137A19F204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637"/>
                </p14:media>
              </p:ext>
            </p:extLst>
          </p:nvPr>
        </p:nvPicPr>
        <p:blipFill rotWithShape="1">
          <a:blip r:embed="rId4"/>
          <a:srcRect l="6654" t="17169" r="5546" b="17465"/>
          <a:stretch/>
        </p:blipFill>
        <p:spPr>
          <a:xfrm>
            <a:off x="0" y="0"/>
            <a:ext cx="12192000" cy="742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9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32F140-3455-4732-BBBE-D8677FB40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6143" y="4858"/>
            <a:ext cx="10279714" cy="685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59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32F140-3455-4732-BBBE-D8677FB40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6143" y="4858"/>
            <a:ext cx="10279713" cy="685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85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AB32F140-3455-4732-BBBE-D8677FB40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298" y="0"/>
            <a:ext cx="10625428" cy="686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05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AB32F140-3455-4732-BBBE-D8677FB40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390" y="0"/>
            <a:ext cx="10459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19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AB32F140-3455-4732-BBBE-D8677FB401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8991" y="0"/>
            <a:ext cx="10221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04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he desert is on the side of a mountain&#10;&#10;Description automatically generated">
            <a:extLst>
              <a:ext uri="{FF2B5EF4-FFF2-40B4-BE49-F238E27FC236}">
                <a16:creationId xmlns:a16="http://schemas.microsoft.com/office/drawing/2014/main" id="{4070E842-17B9-446B-BD4A-028FB98CB7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578B540-B5D8-4B9E-BCD3-AA47C547CE76}"/>
              </a:ext>
            </a:extLst>
          </p:cNvPr>
          <p:cNvSpPr txBox="1">
            <a:spLocks/>
          </p:cNvSpPr>
          <p:nvPr/>
        </p:nvSpPr>
        <p:spPr>
          <a:xfrm>
            <a:off x="6318118" y="2665365"/>
            <a:ext cx="5454958" cy="36598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700" dirty="0">
                <a:latin typeface="Franklin Gothic Demi Cond" panose="020B0706030402020204" pitchFamily="34" charset="0"/>
              </a:rPr>
            </a:br>
            <a:br>
              <a:rPr lang="en-US" sz="2700" dirty="0">
                <a:latin typeface="Franklin Gothic Demi Cond" panose="020B0706030402020204" pitchFamily="34" charset="0"/>
              </a:rPr>
            </a:br>
            <a:br>
              <a:rPr lang="en-US" sz="2700" dirty="0">
                <a:latin typeface="Franklin Gothic Demi Cond" panose="020B0706030402020204" pitchFamily="34" charset="0"/>
              </a:rPr>
            </a:br>
            <a:br>
              <a:rPr lang="en-US" sz="4800" dirty="0">
                <a:latin typeface="Franklin Gothic Demi Cond" panose="020B0706030402020204" pitchFamily="34" charset="0"/>
              </a:rPr>
            </a:br>
            <a:r>
              <a:rPr lang="en-US" sz="2400" dirty="0">
                <a:latin typeface="Franklin Gothic Demi Cond" panose="020B0706030402020204" pitchFamily="34" charset="0"/>
              </a:rPr>
              <a:t>Ali Kadivar, Boston College</a:t>
            </a:r>
          </a:p>
        </p:txBody>
      </p:sp>
      <p:pic>
        <p:nvPicPr>
          <p:cNvPr id="6" name="Picture 5" descr="A person wearing a suit and ti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7AE6A146-A4F9-4D0B-BAC7-6BCC0C291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8" y="404759"/>
            <a:ext cx="2680294" cy="3655645"/>
          </a:xfrm>
          <a:prstGeom prst="rect">
            <a:avLst/>
          </a:prstGeom>
        </p:spPr>
      </p:pic>
      <p:pic>
        <p:nvPicPr>
          <p:cNvPr id="7" name="Picture 6">
            <a:hlinkClick r:id="rId5"/>
            <a:extLst>
              <a:ext uri="{FF2B5EF4-FFF2-40B4-BE49-F238E27FC236}">
                <a16:creationId xmlns:a16="http://schemas.microsoft.com/office/drawing/2014/main" id="{824C57D8-23F4-4BA3-9700-18BC6F8A95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4692" y="400514"/>
            <a:ext cx="2774663" cy="3659889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A picture containing book, shelf, indoor, person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C0EC9FEB-FBA8-404A-AAC8-7909E3D67C8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"/>
          <a:stretch/>
        </p:blipFill>
        <p:spPr>
          <a:xfrm>
            <a:off x="6318118" y="2665365"/>
            <a:ext cx="5454958" cy="1845979"/>
          </a:xfrm>
          <a:prstGeom prst="rect">
            <a:avLst/>
          </a:prstGeom>
        </p:spPr>
      </p:pic>
      <p:pic>
        <p:nvPicPr>
          <p:cNvPr id="9" name="Picture 8">
            <a:hlinkClick r:id="rId9"/>
            <a:extLst>
              <a:ext uri="{FF2B5EF4-FFF2-40B4-BE49-F238E27FC236}">
                <a16:creationId xmlns:a16="http://schemas.microsoft.com/office/drawing/2014/main" id="{C4416775-51F7-4942-9045-37BDE4C87BB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280" y="4581716"/>
            <a:ext cx="5444795" cy="132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02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6CD3D-B753-440A-B4E7-050A323A6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608" y="0"/>
            <a:ext cx="11306784" cy="6814226"/>
          </a:xfrm>
          <a:solidFill>
            <a:schemeClr val="bg1"/>
          </a:solidFill>
        </p:spPr>
        <p:txBody>
          <a:bodyPr>
            <a:normAutofit/>
          </a:bodyPr>
          <a:lstStyle/>
          <a:p>
            <a:br>
              <a:rPr lang="en-US" sz="2700" dirty="0">
                <a:latin typeface="Franklin Gothic Demi Cond" panose="020B0706030402020204" pitchFamily="34" charset="0"/>
              </a:rPr>
            </a:br>
            <a:br>
              <a:rPr lang="en-US" sz="2700" dirty="0">
                <a:latin typeface="Franklin Gothic Demi Cond" panose="020B0706030402020204" pitchFamily="34" charset="0"/>
              </a:rPr>
            </a:br>
            <a:br>
              <a:rPr lang="en-US" sz="2700" dirty="0">
                <a:latin typeface="Franklin Gothic Demi Cond" panose="020B0706030402020204" pitchFamily="34" charset="0"/>
              </a:rPr>
            </a:br>
            <a:br>
              <a:rPr lang="en-US" sz="4800" dirty="0">
                <a:latin typeface="Franklin Gothic Demi Cond" panose="020B0706030402020204" pitchFamily="34" charset="0"/>
              </a:rPr>
            </a:br>
            <a:r>
              <a:rPr lang="en-US" sz="2400" dirty="0">
                <a:latin typeface="Franklin Gothic Demi Cond" panose="020B0706030402020204" pitchFamily="34" charset="0"/>
              </a:rPr>
              <a:t>http://mideast.unc.edu/library-resources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CB7061-C9B5-43E6-8C8C-C2EFE1AE2A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4" b="7658"/>
          <a:stretch/>
        </p:blipFill>
        <p:spPr>
          <a:xfrm>
            <a:off x="442608" y="1"/>
            <a:ext cx="11307053" cy="63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25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97</Words>
  <Application>Microsoft Office PowerPoint</Application>
  <PresentationFormat>Widescreen</PresentationFormat>
  <Paragraphs>5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Franklin Gothic Demi Cond</vt:lpstr>
      <vt:lpstr>Office Theme</vt:lpstr>
      <vt:lpstr>Middle East Research During Time of Crisis Charles Kurzman University of North Carolina, Chapel Hill http://kurzman.unc.edu May 18, 2020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http://mideast.unc.edu/library-resources</vt:lpstr>
      <vt:lpstr>    http://archive.org</vt:lpstr>
      <vt:lpstr>PowerPoint Presentation</vt:lpstr>
      <vt:lpstr>Middle East Research During Time of Crisis Charles Kurzman University of North Carolina, Chapel Hill http://kurzman.unc.edu May 18, 2020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East Research During Time of Crisis</dc:title>
  <dc:creator>Kurzman, Charles</dc:creator>
  <cp:lastModifiedBy>Kurzman, Charles</cp:lastModifiedBy>
  <cp:revision>43</cp:revision>
  <cp:lastPrinted>2020-05-15T21:29:43Z</cp:lastPrinted>
  <dcterms:created xsi:type="dcterms:W3CDTF">2020-05-14T17:15:28Z</dcterms:created>
  <dcterms:modified xsi:type="dcterms:W3CDTF">2020-05-15T21:51:02Z</dcterms:modified>
</cp:coreProperties>
</file>